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0" r:id="rId4"/>
    <p:sldId id="267" r:id="rId5"/>
    <p:sldId id="279" r:id="rId6"/>
    <p:sldId id="280" r:id="rId7"/>
    <p:sldId id="281" r:id="rId8"/>
    <p:sldId id="282" r:id="rId9"/>
    <p:sldId id="283" r:id="rId10"/>
    <p:sldId id="284" r:id="rId11"/>
    <p:sldId id="285" r:id="rId12"/>
    <p:sldId id="286" r:id="rId13"/>
    <p:sldId id="27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23/08/2011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 </a:t>
            </a:r>
            <a:r>
              <a:rPr lang="en-GB" dirty="0"/>
              <a:t>3</a:t>
            </a:r>
            <a:r>
              <a:rPr lang="en-GB" dirty="0" smtClean="0"/>
              <a:t> </a:t>
            </a:r>
            <a:r>
              <a:rPr lang="en-GB" dirty="0" smtClean="0"/>
              <a:t>TASK </a:t>
            </a:r>
            <a:r>
              <a:rPr lang="en-GB" dirty="0" smtClean="0"/>
              <a:t>1</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AUDIENCE RESEARCH</a:t>
            </a:r>
            <a:endParaRPr lang="en-GB" dirty="0"/>
          </a:p>
        </p:txBody>
      </p:sp>
      <p:sp>
        <p:nvSpPr>
          <p:cNvPr id="3" name="TextBox 2"/>
          <p:cNvSpPr txBox="1"/>
          <p:nvPr/>
        </p:nvSpPr>
        <p:spPr>
          <a:xfrm>
            <a:off x="755576" y="1628800"/>
            <a:ext cx="7488832" cy="3785652"/>
          </a:xfrm>
          <a:prstGeom prst="rect">
            <a:avLst/>
          </a:prstGeom>
          <a:noFill/>
        </p:spPr>
        <p:txBody>
          <a:bodyPr wrap="square" rtlCol="0">
            <a:spAutoFit/>
          </a:bodyPr>
          <a:lstStyle/>
          <a:p>
            <a:r>
              <a:rPr lang="en-GB" sz="2000" dirty="0">
                <a:latin typeface="+mj-lt"/>
                <a:cs typeface="Courier New" pitchFamily="49" charset="0"/>
              </a:rPr>
              <a:t>Audience research is the collection and analysis of information about the target audience for a particular media product or a particular sector in the media industry. </a:t>
            </a:r>
          </a:p>
          <a:p>
            <a:endParaRPr lang="en-GB" sz="2000" dirty="0" smtClean="0">
              <a:latin typeface="+mj-lt"/>
              <a:cs typeface="Courier New" pitchFamily="49" charset="0"/>
            </a:endParaRPr>
          </a:p>
          <a:p>
            <a:r>
              <a:rPr lang="en-GB" sz="2000" dirty="0" smtClean="0">
                <a:latin typeface="+mj-lt"/>
                <a:cs typeface="Courier New" pitchFamily="49" charset="0"/>
              </a:rPr>
              <a:t>Effective </a:t>
            </a:r>
            <a:r>
              <a:rPr lang="en-GB" sz="2000" dirty="0">
                <a:latin typeface="+mj-lt"/>
                <a:cs typeface="Courier New" pitchFamily="49" charset="0"/>
              </a:rPr>
              <a:t>and successful media productions target their intended audience and communicate to them in an effective way. </a:t>
            </a:r>
          </a:p>
          <a:p>
            <a:endParaRPr lang="en-GB" sz="2000" dirty="0" smtClean="0">
              <a:latin typeface="+mj-lt"/>
              <a:cs typeface="Courier New" pitchFamily="49" charset="0"/>
            </a:endParaRPr>
          </a:p>
          <a:p>
            <a:r>
              <a:rPr lang="en-GB" sz="2000" dirty="0" smtClean="0">
                <a:latin typeface="+mj-lt"/>
                <a:cs typeface="Courier New" pitchFamily="49" charset="0"/>
              </a:rPr>
              <a:t>Knowing </a:t>
            </a:r>
            <a:r>
              <a:rPr lang="en-GB" sz="2000" dirty="0">
                <a:latin typeface="+mj-lt"/>
                <a:cs typeface="Courier New" pitchFamily="49" charset="0"/>
              </a:rPr>
              <a:t>your target audience, and how they tick, is really important as the media industry becomes increasingly fragmented</a:t>
            </a:r>
            <a:endParaRPr lang="en-GB" sz="2000" dirty="0">
              <a:latin typeface="+mj-lt"/>
            </a:endParaRPr>
          </a:p>
        </p:txBody>
      </p:sp>
    </p:spTree>
    <p:extLst>
      <p:ext uri="{BB962C8B-B14F-4D97-AF65-F5344CB8AC3E}">
        <p14:creationId xmlns:p14="http://schemas.microsoft.com/office/powerpoint/2010/main" val="2269725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MARKET RESEARCH</a:t>
            </a:r>
            <a:endParaRPr lang="en-GB" dirty="0"/>
          </a:p>
        </p:txBody>
      </p:sp>
      <p:sp>
        <p:nvSpPr>
          <p:cNvPr id="3" name="TextBox 2"/>
          <p:cNvSpPr txBox="1"/>
          <p:nvPr/>
        </p:nvSpPr>
        <p:spPr>
          <a:xfrm>
            <a:off x="683568" y="1556792"/>
            <a:ext cx="7704856" cy="3139321"/>
          </a:xfrm>
          <a:prstGeom prst="rect">
            <a:avLst/>
          </a:prstGeom>
          <a:noFill/>
        </p:spPr>
        <p:txBody>
          <a:bodyPr wrap="square" rtlCol="0">
            <a:spAutoFit/>
          </a:bodyPr>
          <a:lstStyle/>
          <a:p>
            <a:r>
              <a:rPr lang="en-GB" sz="2000" dirty="0">
                <a:latin typeface="+mj-lt"/>
                <a:cs typeface="Courier New" pitchFamily="49" charset="0"/>
              </a:rPr>
              <a:t>The collection and analysis of information about the market within which a particular product will compete with other products for a similar audience or for revenue. The media market place is highly competitive.</a:t>
            </a:r>
          </a:p>
          <a:p>
            <a:endParaRPr lang="en-GB" sz="2000" dirty="0">
              <a:latin typeface="+mj-lt"/>
              <a:cs typeface="Courier New" pitchFamily="49" charset="0"/>
            </a:endParaRPr>
          </a:p>
          <a:p>
            <a:r>
              <a:rPr lang="en-GB" sz="2000" dirty="0">
                <a:latin typeface="+mj-lt"/>
                <a:cs typeface="Courier New" pitchFamily="49" charset="0"/>
              </a:rPr>
              <a:t>Media producers often undertake extensive and detailed research into there targeted market. Otherwise they commission other companies to undertake research for them.</a:t>
            </a:r>
          </a:p>
          <a:p>
            <a:endParaRPr lang="en-GB" dirty="0"/>
          </a:p>
        </p:txBody>
      </p:sp>
    </p:spTree>
    <p:extLst>
      <p:ext uri="{BB962C8B-B14F-4D97-AF65-F5344CB8AC3E}">
        <p14:creationId xmlns:p14="http://schemas.microsoft.com/office/powerpoint/2010/main" val="2269725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PRODUCTION RESEARCH</a:t>
            </a:r>
            <a:endParaRPr lang="en-GB" dirty="0"/>
          </a:p>
        </p:txBody>
      </p:sp>
      <p:sp>
        <p:nvSpPr>
          <p:cNvPr id="3" name="TextBox 2"/>
          <p:cNvSpPr txBox="1"/>
          <p:nvPr/>
        </p:nvSpPr>
        <p:spPr>
          <a:xfrm>
            <a:off x="683568" y="1628800"/>
            <a:ext cx="7560840" cy="2954655"/>
          </a:xfrm>
          <a:prstGeom prst="rect">
            <a:avLst/>
          </a:prstGeom>
          <a:noFill/>
        </p:spPr>
        <p:txBody>
          <a:bodyPr wrap="square" rtlCol="0">
            <a:spAutoFit/>
          </a:bodyPr>
          <a:lstStyle/>
          <a:p>
            <a:r>
              <a:rPr lang="en-GB" sz="2400" dirty="0">
                <a:latin typeface="+mj-lt"/>
                <a:cs typeface="Courier New" pitchFamily="49" charset="0"/>
              </a:rPr>
              <a:t>Production research is the collection and analysis of information for the content and production of a media product. </a:t>
            </a:r>
          </a:p>
          <a:p>
            <a:endParaRPr lang="en-GB" sz="2400" dirty="0">
              <a:latin typeface="+mj-lt"/>
              <a:cs typeface="Courier New" pitchFamily="49" charset="0"/>
            </a:endParaRPr>
          </a:p>
          <a:p>
            <a:r>
              <a:rPr lang="en-GB" sz="2400" dirty="0">
                <a:latin typeface="+mj-lt"/>
                <a:cs typeface="Courier New" pitchFamily="49" charset="0"/>
              </a:rPr>
              <a:t>If the audience research id good and the market analysis is favourable a media company may decide to launch a new product.</a:t>
            </a:r>
          </a:p>
          <a:p>
            <a:endParaRPr lang="en-GB" dirty="0"/>
          </a:p>
        </p:txBody>
      </p:sp>
    </p:spTree>
    <p:extLst>
      <p:ext uri="{BB962C8B-B14F-4D97-AF65-F5344CB8AC3E}">
        <p14:creationId xmlns:p14="http://schemas.microsoft.com/office/powerpoint/2010/main" val="2269725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a:t>
            </a:r>
            <a:br>
              <a:rPr lang="en-GB" dirty="0" smtClean="0"/>
            </a:br>
            <a:r>
              <a:rPr lang="en-GB" dirty="0" smtClean="0"/>
              <a:t>P1,M1,D1</a:t>
            </a:r>
            <a:endParaRPr lang="en-GB" dirty="0"/>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7980" t="31303" r="16424" b="65721"/>
          <a:stretch/>
        </p:blipFill>
        <p:spPr bwMode="auto">
          <a:xfrm>
            <a:off x="539551" y="1772815"/>
            <a:ext cx="8171345" cy="43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869" t="66279" r="16279" b="12511"/>
          <a:stretch/>
        </p:blipFill>
        <p:spPr bwMode="auto">
          <a:xfrm>
            <a:off x="539550" y="2211571"/>
            <a:ext cx="8424938" cy="1885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6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a:t>
            </a:r>
            <a:r>
              <a:rPr lang="en-GB" dirty="0" smtClean="0"/>
              <a:t>understand</a:t>
            </a:r>
            <a:r>
              <a:rPr lang="en-GB" dirty="0" smtClean="0"/>
              <a:t> </a:t>
            </a:r>
            <a:r>
              <a:rPr lang="en-GB" dirty="0"/>
              <a:t>the nature and purposes of research in the creative media </a:t>
            </a:r>
            <a:r>
              <a:rPr lang="en-GB" dirty="0" smtClean="0"/>
              <a:t>industries</a:t>
            </a:r>
          </a:p>
          <a:p>
            <a:r>
              <a:rPr lang="en-GB" dirty="0" smtClean="0"/>
              <a:t>To </a:t>
            </a:r>
            <a:r>
              <a:rPr lang="en-GB" dirty="0" smtClean="0"/>
              <a:t>know </a:t>
            </a:r>
            <a:r>
              <a:rPr lang="en-GB" dirty="0" smtClean="0"/>
              <a:t>what each research method entails</a:t>
            </a:r>
            <a:endParaRPr lang="en-GB" dirty="0" smtClean="0"/>
          </a:p>
        </p:txBody>
      </p:sp>
    </p:spTree>
    <p:extLst>
      <p:ext uri="{BB962C8B-B14F-4D97-AF65-F5344CB8AC3E}">
        <p14:creationId xmlns:p14="http://schemas.microsoft.com/office/powerpoint/2010/main" val="2326481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a:bodyPr>
          <a:lstStyle/>
          <a:p>
            <a:r>
              <a:rPr lang="en-GB" dirty="0" smtClean="0"/>
              <a:t>You have to </a:t>
            </a:r>
            <a:r>
              <a:rPr lang="en-GB" dirty="0" smtClean="0"/>
              <a:t>show an understanding of the different research methods. </a:t>
            </a:r>
            <a:endParaRPr lang="en-GB" dirty="0" smtClean="0"/>
          </a:p>
          <a:p>
            <a:pPr marL="0" indent="0">
              <a:buNone/>
            </a:pPr>
            <a:endParaRPr lang="en-GB" dirty="0" smtClean="0"/>
          </a:p>
          <a:p>
            <a:pPr marL="0" indent="0">
              <a:buNone/>
            </a:pPr>
            <a:r>
              <a:rPr lang="en-GB" dirty="0" smtClean="0"/>
              <a:t>You will need to complete:</a:t>
            </a:r>
          </a:p>
          <a:p>
            <a:r>
              <a:rPr lang="en-GB" dirty="0" smtClean="0"/>
              <a:t>A document which shows you understand the different research methods</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QUANTITATIVE RESEARCH</a:t>
            </a:r>
            <a:endParaRPr lang="en-GB" dirty="0"/>
          </a:p>
        </p:txBody>
      </p:sp>
      <p:sp>
        <p:nvSpPr>
          <p:cNvPr id="3" name="TextBox 2"/>
          <p:cNvSpPr txBox="1"/>
          <p:nvPr/>
        </p:nvSpPr>
        <p:spPr>
          <a:xfrm>
            <a:off x="755576" y="1700808"/>
            <a:ext cx="7488832" cy="3139321"/>
          </a:xfrm>
          <a:prstGeom prst="rect">
            <a:avLst/>
          </a:prstGeom>
          <a:noFill/>
        </p:spPr>
        <p:txBody>
          <a:bodyPr wrap="square" rtlCol="0">
            <a:spAutoFit/>
          </a:bodyPr>
          <a:lstStyle/>
          <a:p>
            <a:r>
              <a:rPr lang="en-GB" sz="2000" dirty="0">
                <a:latin typeface="+mj-lt"/>
                <a:cs typeface="Courier New" pitchFamily="49" charset="0"/>
              </a:rPr>
              <a:t>Quantitative research: this is research based on measurable facts and information that can be counted, thus producing numerical and statistical data. </a:t>
            </a:r>
          </a:p>
          <a:p>
            <a:endParaRPr lang="en-GB" sz="2000" dirty="0" smtClean="0">
              <a:latin typeface="+mj-lt"/>
            </a:endParaRPr>
          </a:p>
          <a:p>
            <a:r>
              <a:rPr lang="en-GB" sz="2000" dirty="0">
                <a:latin typeface="+mj-lt"/>
                <a:cs typeface="Courier New" pitchFamily="49" charset="0"/>
              </a:rPr>
              <a:t>Quantitative research includes programme ratings, box office takings, readership circulation figures and web-site hits. The data generated from quantitative research can often be presented numerically, often in the form of tables, charts and diagrams.</a:t>
            </a:r>
            <a:r>
              <a:rPr lang="en-GB" sz="2000" dirty="0">
                <a:latin typeface="+mj-lt"/>
              </a:rPr>
              <a:t> </a:t>
            </a:r>
          </a:p>
          <a:p>
            <a:endParaRPr lang="en-GB" dirty="0"/>
          </a:p>
        </p:txBody>
      </p:sp>
    </p:spTree>
    <p:extLst>
      <p:ext uri="{BB962C8B-B14F-4D97-AF65-F5344CB8AC3E}">
        <p14:creationId xmlns:p14="http://schemas.microsoft.com/office/powerpoint/2010/main" val="3360255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QUALITITATIVE RESEARCH</a:t>
            </a:r>
            <a:endParaRPr lang="en-GB" dirty="0"/>
          </a:p>
        </p:txBody>
      </p:sp>
      <p:sp>
        <p:nvSpPr>
          <p:cNvPr id="3" name="TextBox 2"/>
          <p:cNvSpPr txBox="1"/>
          <p:nvPr/>
        </p:nvSpPr>
        <p:spPr>
          <a:xfrm>
            <a:off x="683568" y="1700808"/>
            <a:ext cx="7704856" cy="2862322"/>
          </a:xfrm>
          <a:prstGeom prst="rect">
            <a:avLst/>
          </a:prstGeom>
          <a:noFill/>
        </p:spPr>
        <p:txBody>
          <a:bodyPr wrap="square" rtlCol="0">
            <a:spAutoFit/>
          </a:bodyPr>
          <a:lstStyle/>
          <a:p>
            <a:r>
              <a:rPr lang="en-GB" sz="2000" dirty="0">
                <a:latin typeface="+mj-lt"/>
                <a:cs typeface="Courier New" pitchFamily="49" charset="0"/>
              </a:rPr>
              <a:t>Qualitative research: this is research based on opinions, attitudes and preferences rather than hard facts and figures. </a:t>
            </a:r>
          </a:p>
          <a:p>
            <a:endParaRPr lang="en-GB" sz="2000" dirty="0" smtClean="0">
              <a:latin typeface="+mj-lt"/>
            </a:endParaRPr>
          </a:p>
          <a:p>
            <a:r>
              <a:rPr lang="en-GB" sz="2000" dirty="0">
                <a:latin typeface="+mj-lt"/>
                <a:cs typeface="Courier New" pitchFamily="49" charset="0"/>
              </a:rPr>
              <a:t>Qualitative research is important to the media industry as it is used to find out what individuals and groups think and feel about a particular media production. It is also used by advertisers to obtain peoples responses to an advertising campaign.</a:t>
            </a:r>
            <a:endParaRPr lang="en-GB" sz="2000" dirty="0">
              <a:latin typeface="+mj-lt"/>
            </a:endParaRPr>
          </a:p>
        </p:txBody>
      </p:sp>
    </p:spTree>
    <p:extLst>
      <p:ext uri="{BB962C8B-B14F-4D97-AF65-F5344CB8AC3E}">
        <p14:creationId xmlns:p14="http://schemas.microsoft.com/office/powerpoint/2010/main" val="2867870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SECONDARY RESEARCH</a:t>
            </a:r>
            <a:endParaRPr lang="en-GB" dirty="0"/>
          </a:p>
        </p:txBody>
      </p:sp>
      <p:sp>
        <p:nvSpPr>
          <p:cNvPr id="3" name="TextBox 2"/>
          <p:cNvSpPr txBox="1"/>
          <p:nvPr/>
        </p:nvSpPr>
        <p:spPr>
          <a:xfrm>
            <a:off x="683568" y="1628800"/>
            <a:ext cx="7704856" cy="3323987"/>
          </a:xfrm>
          <a:prstGeom prst="rect">
            <a:avLst/>
          </a:prstGeom>
          <a:noFill/>
        </p:spPr>
        <p:txBody>
          <a:bodyPr wrap="square" rtlCol="0">
            <a:spAutoFit/>
          </a:bodyPr>
          <a:lstStyle/>
          <a:p>
            <a:r>
              <a:rPr lang="en-GB" sz="2400" dirty="0">
                <a:latin typeface="+mj-lt"/>
                <a:cs typeface="Courier New" pitchFamily="49" charset="0"/>
              </a:rPr>
              <a:t>Secondary research: this is research using existing information that has already been gathered and analysed by other people or organisations. </a:t>
            </a:r>
          </a:p>
          <a:p>
            <a:endParaRPr lang="en-GB" sz="2400" dirty="0" smtClean="0">
              <a:latin typeface="+mj-lt"/>
              <a:cs typeface="Courier New" pitchFamily="49" charset="0"/>
            </a:endParaRPr>
          </a:p>
          <a:p>
            <a:r>
              <a:rPr lang="en-GB" sz="2400" dirty="0" smtClean="0">
                <a:latin typeface="+mj-lt"/>
                <a:cs typeface="Courier New" pitchFamily="49" charset="0"/>
              </a:rPr>
              <a:t>Secondary </a:t>
            </a:r>
            <a:r>
              <a:rPr lang="en-GB" sz="2400" dirty="0">
                <a:latin typeface="+mj-lt"/>
                <a:cs typeface="Courier New" pitchFamily="49" charset="0"/>
              </a:rPr>
              <a:t>research can come from such sources as books, journals, photo libraries, archives and mainly the internet. </a:t>
            </a:r>
          </a:p>
          <a:p>
            <a:endParaRPr lang="en-GB" dirty="0"/>
          </a:p>
        </p:txBody>
      </p:sp>
    </p:spTree>
    <p:extLst>
      <p:ext uri="{BB962C8B-B14F-4D97-AF65-F5344CB8AC3E}">
        <p14:creationId xmlns:p14="http://schemas.microsoft.com/office/powerpoint/2010/main" val="2760560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PRIMARY RESEARCH</a:t>
            </a:r>
            <a:endParaRPr lang="en-GB" dirty="0"/>
          </a:p>
        </p:txBody>
      </p:sp>
      <p:sp>
        <p:nvSpPr>
          <p:cNvPr id="3" name="TextBox 2"/>
          <p:cNvSpPr txBox="1"/>
          <p:nvPr/>
        </p:nvSpPr>
        <p:spPr>
          <a:xfrm>
            <a:off x="755576" y="1628800"/>
            <a:ext cx="7488832" cy="3139321"/>
          </a:xfrm>
          <a:prstGeom prst="rect">
            <a:avLst/>
          </a:prstGeom>
          <a:noFill/>
        </p:spPr>
        <p:txBody>
          <a:bodyPr wrap="square" rtlCol="0">
            <a:spAutoFit/>
          </a:bodyPr>
          <a:lstStyle/>
          <a:p>
            <a:r>
              <a:rPr lang="en-GB" sz="2000" dirty="0">
                <a:latin typeface="+mj-lt"/>
                <a:cs typeface="Courier New" pitchFamily="49" charset="0"/>
              </a:rPr>
              <a:t>Primary research (also called field research) involves the collection of data that does not already exist, which is research to collect original data. Primary Research is often undertaken after the researcher has gained some insight into the issue by collecting secondary data. This can be through numerous forms, including questionnaires, direct observation and telephone interviews amongst others. This information may be collected in things like questionnaires and interviews .</a:t>
            </a:r>
          </a:p>
          <a:p>
            <a:endParaRPr lang="en-GB" dirty="0"/>
          </a:p>
        </p:txBody>
      </p:sp>
    </p:spTree>
    <p:extLst>
      <p:ext uri="{BB962C8B-B14F-4D97-AF65-F5344CB8AC3E}">
        <p14:creationId xmlns:p14="http://schemas.microsoft.com/office/powerpoint/2010/main" val="978186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DATA GATHERING AGENCIES</a:t>
            </a:r>
            <a:endParaRPr lang="en-GB" dirty="0"/>
          </a:p>
        </p:txBody>
      </p:sp>
      <p:sp>
        <p:nvSpPr>
          <p:cNvPr id="3" name="TextBox 2"/>
          <p:cNvSpPr txBox="1"/>
          <p:nvPr/>
        </p:nvSpPr>
        <p:spPr>
          <a:xfrm>
            <a:off x="683568" y="1628800"/>
            <a:ext cx="7632848" cy="3693319"/>
          </a:xfrm>
          <a:prstGeom prst="rect">
            <a:avLst/>
          </a:prstGeom>
          <a:noFill/>
        </p:spPr>
        <p:txBody>
          <a:bodyPr wrap="square" rtlCol="0">
            <a:spAutoFit/>
          </a:bodyPr>
          <a:lstStyle/>
          <a:p>
            <a:r>
              <a:rPr lang="en-GB" dirty="0" smtClean="0"/>
              <a:t>An example of this is:</a:t>
            </a:r>
          </a:p>
          <a:p>
            <a:r>
              <a:rPr lang="en-GB" dirty="0"/>
              <a:t>The </a:t>
            </a:r>
            <a:r>
              <a:rPr lang="en-GB" b="1" dirty="0"/>
              <a:t>Broadcasters' Audience Research Board</a:t>
            </a:r>
            <a:r>
              <a:rPr lang="en-GB" dirty="0"/>
              <a:t>, or </a:t>
            </a:r>
            <a:r>
              <a:rPr lang="en-GB" b="1" dirty="0"/>
              <a:t>BARB</a:t>
            </a:r>
            <a:r>
              <a:rPr lang="en-GB" dirty="0"/>
              <a:t>, is the organisation that compiles audience measurement and television ratings in the United Kingdom</a:t>
            </a:r>
            <a:r>
              <a:rPr lang="en-GB" dirty="0" smtClean="0"/>
              <a:t>.</a:t>
            </a:r>
          </a:p>
          <a:p>
            <a:endParaRPr lang="en-GB" dirty="0"/>
          </a:p>
          <a:p>
            <a:r>
              <a:rPr lang="en-GB" dirty="0"/>
              <a:t>Currently, BARB have approximately 5,100 homes (equating to approximately 11,500 individuals)</a:t>
            </a:r>
            <a:r>
              <a:rPr lang="en-GB" baseline="30000" dirty="0"/>
              <a:t>1</a:t>
            </a:r>
            <a:r>
              <a:rPr lang="en-GB" dirty="0"/>
              <a:t> participating in the panel. The box records exactly what programmes they watch, and the panellists indicate who is in the room watching by pressing a button on a remote control handset. The data are collected overnight and published as overnight ratings at around 9.30 the following morning for use by TV stations and the advertising industry.</a:t>
            </a:r>
          </a:p>
        </p:txBody>
      </p:sp>
    </p:spTree>
    <p:extLst>
      <p:ext uri="{BB962C8B-B14F-4D97-AF65-F5344CB8AC3E}">
        <p14:creationId xmlns:p14="http://schemas.microsoft.com/office/powerpoint/2010/main" val="2269725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SELF GENERATED</a:t>
            </a:r>
            <a:endParaRPr lang="en-GB" dirty="0"/>
          </a:p>
        </p:txBody>
      </p:sp>
      <p:sp>
        <p:nvSpPr>
          <p:cNvPr id="3" name="TextBox 2"/>
          <p:cNvSpPr txBox="1"/>
          <p:nvPr/>
        </p:nvSpPr>
        <p:spPr>
          <a:xfrm>
            <a:off x="611560" y="1556792"/>
            <a:ext cx="7704856" cy="2862322"/>
          </a:xfrm>
          <a:prstGeom prst="rect">
            <a:avLst/>
          </a:prstGeom>
          <a:noFill/>
        </p:spPr>
        <p:txBody>
          <a:bodyPr wrap="square" rtlCol="0">
            <a:spAutoFit/>
          </a:bodyPr>
          <a:lstStyle/>
          <a:p>
            <a:r>
              <a:rPr lang="en-GB" dirty="0"/>
              <a:t>While consumers participate less in traditional surveys, they generate more information than ever before. Consumers cache their lives online and are ubiquitously available via mobile devices. As researchers we have the chance now more than ever to fuse methods and generate more insights without actually asking questions. By observing consumers’ actions, becoming friends online, scraping publically available content and text-</a:t>
            </a:r>
            <a:r>
              <a:rPr lang="en-GB" dirty="0" err="1"/>
              <a:t>analyzing</a:t>
            </a:r>
            <a:r>
              <a:rPr lang="en-GB" dirty="0"/>
              <a:t> it, getting physiological measures like reaction times and mouse clicks we can come to a more full understanding of consumers through these neo-observational research.</a:t>
            </a:r>
          </a:p>
        </p:txBody>
      </p:sp>
    </p:spTree>
    <p:extLst>
      <p:ext uri="{BB962C8B-B14F-4D97-AF65-F5344CB8AC3E}">
        <p14:creationId xmlns:p14="http://schemas.microsoft.com/office/powerpoint/2010/main" val="22697257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170</TotalTime>
  <Words>691</Words>
  <Application>Microsoft Office PowerPoint</Application>
  <PresentationFormat>On-screen Show (4:3)</PresentationFormat>
  <Paragraphs>47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Aspect</vt:lpstr>
      <vt:lpstr>BTEC Creative Media Production</vt:lpstr>
      <vt:lpstr>PowerPoint Presentation</vt:lpstr>
      <vt:lpstr>YOUR TASK</vt:lpstr>
      <vt:lpstr>QUANTITATIVE RESEARCH</vt:lpstr>
      <vt:lpstr>QUALITITATIVE RESEARCH</vt:lpstr>
      <vt:lpstr>SECONDARY RESEARCH</vt:lpstr>
      <vt:lpstr>PRIMARY RESEARCH</vt:lpstr>
      <vt:lpstr>DATA GATHERING AGENCIES</vt:lpstr>
      <vt:lpstr>SELF GENERATED</vt:lpstr>
      <vt:lpstr>AUDIENCE RESEARCH</vt:lpstr>
      <vt:lpstr>MARKET RESEARCH</vt:lpstr>
      <vt:lpstr>PRODUCTION RESEARCH</vt:lpstr>
      <vt:lpstr>ASSESSMENT P1,M1,D1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22</cp:revision>
  <dcterms:created xsi:type="dcterms:W3CDTF">2011-08-21T16:39:25Z</dcterms:created>
  <dcterms:modified xsi:type="dcterms:W3CDTF">2011-08-23T16:14:54Z</dcterms:modified>
</cp:coreProperties>
</file>